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notesMasterIdLst>
    <p:notesMasterId r:id="rId17"/>
  </p:notesMasterIdLst>
  <p:sldIdLst>
    <p:sldId id="262" r:id="rId2"/>
    <p:sldId id="263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3E9BCA-7F85-4357-9197-133730CA004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2A38FD1-EC7D-4558-BB0E-3C0E704806AF}">
      <dgm:prSet phldrT="[Текст]"/>
      <dgm:spPr/>
      <dgm:t>
        <a:bodyPr/>
        <a:lstStyle/>
        <a:p>
          <a:r>
            <a:rPr lang="ru-RU" dirty="0" smtClean="0"/>
            <a:t>Исследование проблемы</a:t>
          </a:r>
          <a:endParaRPr lang="ru-RU" dirty="0"/>
        </a:p>
      </dgm:t>
    </dgm:pt>
    <dgm:pt modelId="{DD8C8DFD-B937-4A4A-BBD4-6E437A882A16}" type="parTrans" cxnId="{30565D38-DD7D-4045-B868-B7C553485464}">
      <dgm:prSet/>
      <dgm:spPr/>
      <dgm:t>
        <a:bodyPr/>
        <a:lstStyle/>
        <a:p>
          <a:endParaRPr lang="ru-RU"/>
        </a:p>
      </dgm:t>
    </dgm:pt>
    <dgm:pt modelId="{0D383633-BEF8-4A03-AD02-FF370ECE912F}" type="sibTrans" cxnId="{30565D38-DD7D-4045-B868-B7C553485464}">
      <dgm:prSet/>
      <dgm:spPr/>
      <dgm:t>
        <a:bodyPr/>
        <a:lstStyle/>
        <a:p>
          <a:endParaRPr lang="ru-RU"/>
        </a:p>
      </dgm:t>
    </dgm:pt>
    <dgm:pt modelId="{B293D5B4-2DCD-426E-A80C-4965C70198C1}">
      <dgm:prSet phldrT="[Текст]"/>
      <dgm:spPr/>
      <dgm:t>
        <a:bodyPr/>
        <a:lstStyle/>
        <a:p>
          <a:r>
            <a:rPr lang="ru-RU" dirty="0" smtClean="0"/>
            <a:t>Проектирование программы</a:t>
          </a:r>
          <a:endParaRPr lang="ru-RU" dirty="0"/>
        </a:p>
      </dgm:t>
    </dgm:pt>
    <dgm:pt modelId="{4F9891EC-7AA4-41C0-9D0A-15EB95FB3269}" type="parTrans" cxnId="{62A97C6B-75B4-45B1-AF62-304638FD43D2}">
      <dgm:prSet/>
      <dgm:spPr/>
      <dgm:t>
        <a:bodyPr/>
        <a:lstStyle/>
        <a:p>
          <a:endParaRPr lang="ru-RU"/>
        </a:p>
      </dgm:t>
    </dgm:pt>
    <dgm:pt modelId="{E15981C2-D6DF-4C7D-A7D7-4B1C414803EE}" type="sibTrans" cxnId="{62A97C6B-75B4-45B1-AF62-304638FD43D2}">
      <dgm:prSet/>
      <dgm:spPr/>
      <dgm:t>
        <a:bodyPr/>
        <a:lstStyle/>
        <a:p>
          <a:endParaRPr lang="ru-RU"/>
        </a:p>
      </dgm:t>
    </dgm:pt>
    <dgm:pt modelId="{9699BC68-317D-4559-BFC7-0F4A03EFB068}">
      <dgm:prSet phldrT="[Текст]"/>
      <dgm:spPr/>
      <dgm:t>
        <a:bodyPr/>
        <a:lstStyle/>
        <a:p>
          <a:r>
            <a:rPr lang="ru-RU" dirty="0" smtClean="0"/>
            <a:t>Апробация программы</a:t>
          </a:r>
          <a:endParaRPr lang="ru-RU" dirty="0"/>
        </a:p>
      </dgm:t>
    </dgm:pt>
    <dgm:pt modelId="{0F3BA6CD-B89C-4DB4-818F-235170915A7D}" type="parTrans" cxnId="{56D8C13C-F88C-4EAB-8474-412C0A350A9C}">
      <dgm:prSet/>
      <dgm:spPr/>
      <dgm:t>
        <a:bodyPr/>
        <a:lstStyle/>
        <a:p>
          <a:endParaRPr lang="ru-RU"/>
        </a:p>
      </dgm:t>
    </dgm:pt>
    <dgm:pt modelId="{28CCD4F0-6C23-4631-9E50-543C846ED578}" type="sibTrans" cxnId="{56D8C13C-F88C-4EAB-8474-412C0A350A9C}">
      <dgm:prSet/>
      <dgm:spPr/>
      <dgm:t>
        <a:bodyPr/>
        <a:lstStyle/>
        <a:p>
          <a:endParaRPr lang="ru-RU"/>
        </a:p>
      </dgm:t>
    </dgm:pt>
    <dgm:pt modelId="{C085910A-ED42-4729-B0F8-7B03C04BAEBF}" type="pres">
      <dgm:prSet presAssocID="{A43E9BCA-7F85-4357-9197-133730CA0049}" presName="CompostProcess" presStyleCnt="0">
        <dgm:presLayoutVars>
          <dgm:dir/>
          <dgm:resizeHandles val="exact"/>
        </dgm:presLayoutVars>
      </dgm:prSet>
      <dgm:spPr/>
    </dgm:pt>
    <dgm:pt modelId="{057C18C8-81E8-4A85-8C16-6EAAC96CA11F}" type="pres">
      <dgm:prSet presAssocID="{A43E9BCA-7F85-4357-9197-133730CA0049}" presName="arrow" presStyleLbl="bgShp" presStyleIdx="0" presStyleCnt="1"/>
      <dgm:spPr/>
    </dgm:pt>
    <dgm:pt modelId="{536E6D21-AF17-4523-A42C-5DB3A148F242}" type="pres">
      <dgm:prSet presAssocID="{A43E9BCA-7F85-4357-9197-133730CA0049}" presName="linearProcess" presStyleCnt="0"/>
      <dgm:spPr/>
    </dgm:pt>
    <dgm:pt modelId="{6DC8CDEA-57C1-4331-9314-C144EAE3A1FC}" type="pres">
      <dgm:prSet presAssocID="{52A38FD1-EC7D-4558-BB0E-3C0E704806A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BD754-EDE5-4375-A2F4-675C0D288E69}" type="pres">
      <dgm:prSet presAssocID="{0D383633-BEF8-4A03-AD02-FF370ECE912F}" presName="sibTrans" presStyleCnt="0"/>
      <dgm:spPr/>
    </dgm:pt>
    <dgm:pt modelId="{DF062CC5-9650-4AF3-B9CE-15289E986C57}" type="pres">
      <dgm:prSet presAssocID="{B293D5B4-2DCD-426E-A80C-4965C70198C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E2F323-AD63-4BC6-BDD1-A8F9A64E7A1F}" type="pres">
      <dgm:prSet presAssocID="{E15981C2-D6DF-4C7D-A7D7-4B1C414803EE}" presName="sibTrans" presStyleCnt="0"/>
      <dgm:spPr/>
    </dgm:pt>
    <dgm:pt modelId="{635B721C-3DC4-410A-942E-4E39CEF81F65}" type="pres">
      <dgm:prSet presAssocID="{9699BC68-317D-4559-BFC7-0F4A03EFB06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A97C6B-75B4-45B1-AF62-304638FD43D2}" srcId="{A43E9BCA-7F85-4357-9197-133730CA0049}" destId="{B293D5B4-2DCD-426E-A80C-4965C70198C1}" srcOrd="1" destOrd="0" parTransId="{4F9891EC-7AA4-41C0-9D0A-15EB95FB3269}" sibTransId="{E15981C2-D6DF-4C7D-A7D7-4B1C414803EE}"/>
    <dgm:cxn modelId="{3A352913-C7C7-45B7-BC64-B35108061DED}" type="presOf" srcId="{9699BC68-317D-4559-BFC7-0F4A03EFB068}" destId="{635B721C-3DC4-410A-942E-4E39CEF81F65}" srcOrd="0" destOrd="0" presId="urn:microsoft.com/office/officeart/2005/8/layout/hProcess9"/>
    <dgm:cxn modelId="{56D8C13C-F88C-4EAB-8474-412C0A350A9C}" srcId="{A43E9BCA-7F85-4357-9197-133730CA0049}" destId="{9699BC68-317D-4559-BFC7-0F4A03EFB068}" srcOrd="2" destOrd="0" parTransId="{0F3BA6CD-B89C-4DB4-818F-235170915A7D}" sibTransId="{28CCD4F0-6C23-4631-9E50-543C846ED578}"/>
    <dgm:cxn modelId="{A5174BE5-2112-4245-9A83-8D36157A0F23}" type="presOf" srcId="{52A38FD1-EC7D-4558-BB0E-3C0E704806AF}" destId="{6DC8CDEA-57C1-4331-9314-C144EAE3A1FC}" srcOrd="0" destOrd="0" presId="urn:microsoft.com/office/officeart/2005/8/layout/hProcess9"/>
    <dgm:cxn modelId="{30565D38-DD7D-4045-B868-B7C553485464}" srcId="{A43E9BCA-7F85-4357-9197-133730CA0049}" destId="{52A38FD1-EC7D-4558-BB0E-3C0E704806AF}" srcOrd="0" destOrd="0" parTransId="{DD8C8DFD-B937-4A4A-BBD4-6E437A882A16}" sibTransId="{0D383633-BEF8-4A03-AD02-FF370ECE912F}"/>
    <dgm:cxn modelId="{4338E7E5-8E3C-4AE8-870B-0C7364FC81E3}" type="presOf" srcId="{B293D5B4-2DCD-426E-A80C-4965C70198C1}" destId="{DF062CC5-9650-4AF3-B9CE-15289E986C57}" srcOrd="0" destOrd="0" presId="urn:microsoft.com/office/officeart/2005/8/layout/hProcess9"/>
    <dgm:cxn modelId="{B602AB19-5F71-40ED-8481-413A91EB5955}" type="presOf" srcId="{A43E9BCA-7F85-4357-9197-133730CA0049}" destId="{C085910A-ED42-4729-B0F8-7B03C04BAEBF}" srcOrd="0" destOrd="0" presId="urn:microsoft.com/office/officeart/2005/8/layout/hProcess9"/>
    <dgm:cxn modelId="{9BDC0BF5-5858-4289-982D-90CE69A625D0}" type="presParOf" srcId="{C085910A-ED42-4729-B0F8-7B03C04BAEBF}" destId="{057C18C8-81E8-4A85-8C16-6EAAC96CA11F}" srcOrd="0" destOrd="0" presId="urn:microsoft.com/office/officeart/2005/8/layout/hProcess9"/>
    <dgm:cxn modelId="{118F1869-4794-4CA1-A9DB-EA6CA72822AB}" type="presParOf" srcId="{C085910A-ED42-4729-B0F8-7B03C04BAEBF}" destId="{536E6D21-AF17-4523-A42C-5DB3A148F242}" srcOrd="1" destOrd="0" presId="urn:microsoft.com/office/officeart/2005/8/layout/hProcess9"/>
    <dgm:cxn modelId="{B2147CC2-C1BB-4A35-9E9E-343FA20CFC00}" type="presParOf" srcId="{536E6D21-AF17-4523-A42C-5DB3A148F242}" destId="{6DC8CDEA-57C1-4331-9314-C144EAE3A1FC}" srcOrd="0" destOrd="0" presId="urn:microsoft.com/office/officeart/2005/8/layout/hProcess9"/>
    <dgm:cxn modelId="{CA86A24F-6718-4980-BC4F-D7B60F6244E5}" type="presParOf" srcId="{536E6D21-AF17-4523-A42C-5DB3A148F242}" destId="{BAABD754-EDE5-4375-A2F4-675C0D288E69}" srcOrd="1" destOrd="0" presId="urn:microsoft.com/office/officeart/2005/8/layout/hProcess9"/>
    <dgm:cxn modelId="{0FDC6D46-1F0A-47FB-9346-0D8BAB860E68}" type="presParOf" srcId="{536E6D21-AF17-4523-A42C-5DB3A148F242}" destId="{DF062CC5-9650-4AF3-B9CE-15289E986C57}" srcOrd="2" destOrd="0" presId="urn:microsoft.com/office/officeart/2005/8/layout/hProcess9"/>
    <dgm:cxn modelId="{0F557CE4-10ED-4515-B889-24764DBE2D96}" type="presParOf" srcId="{536E6D21-AF17-4523-A42C-5DB3A148F242}" destId="{91E2F323-AD63-4BC6-BDD1-A8F9A64E7A1F}" srcOrd="3" destOrd="0" presId="urn:microsoft.com/office/officeart/2005/8/layout/hProcess9"/>
    <dgm:cxn modelId="{70728562-A2C4-47CF-A5DF-132E74C49416}" type="presParOf" srcId="{536E6D21-AF17-4523-A42C-5DB3A148F242}" destId="{635B721C-3DC4-410A-942E-4E39CEF81F65}" srcOrd="4" destOrd="0" presId="urn:microsoft.com/office/officeart/2005/8/layout/hProcess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2D5AB-118C-4546-AA80-BF50CC28A047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0E5F3-D612-4C42-BBA9-1D055AD19B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534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692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849183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31255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785250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9799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965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206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280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5360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830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071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619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2018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443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8724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84379-01D4-41FD-BC58-4FEA744BA5BB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64D2091-D1E2-4143-8694-CEC9FAE1B1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62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  <p:sldLayoutId id="21474838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vetlafedoren@yandex.r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32239" y="142794"/>
            <a:ext cx="63637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6642100" algn="l"/>
              </a:tabLst>
              <a:defRPr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учреждение</a:t>
            </a:r>
          </a:p>
          <a:p>
            <a:pPr algn="ctr">
              <a:spcBef>
                <a:spcPts val="0"/>
              </a:spcBef>
              <a:tabLst>
                <a:tab pos="6642100" algn="l"/>
              </a:tabLst>
              <a:defRPr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дополнительного образования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spcBef>
                <a:spcPts val="0"/>
              </a:spcBef>
              <a:tabLst>
                <a:tab pos="6642100" algn="l"/>
              </a:tabLst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Дворец детского (юношеского) творчества</a:t>
            </a:r>
          </a:p>
          <a:p>
            <a:pPr algn="ctr">
              <a:spcBef>
                <a:spcPts val="0"/>
              </a:spcBef>
              <a:tabLst>
                <a:tab pos="6642100" algn="l"/>
              </a:tabLst>
              <a:defRPr/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Московского района Санкт-Петербурга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0" y="6237312"/>
            <a:ext cx="9144000" cy="3968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Санкт-Петербург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84560" y="2168954"/>
            <a:ext cx="7920880" cy="22660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ru-RU" sz="3200" b="1" dirty="0" smtClean="0"/>
              <a:t>Особенности проведения психодиагностического обследования подростков и их родителей в рамках опытно-экспериментальной работы</a:t>
            </a:r>
            <a:endParaRPr lang="ru-RU" sz="3200" b="1" cap="all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C:\Users\Inform_2\Documents\Мои документы\Эмблема дворца новая\4 коп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9048" y="-106952"/>
            <a:ext cx="1967992" cy="1576710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  <a:extLst/>
        </p:spPr>
      </p:pic>
    </p:spTree>
    <p:extLst>
      <p:ext uri="{BB962C8B-B14F-4D97-AF65-F5344CB8AC3E}">
        <p14:creationId xmlns="" xmlns:p14="http://schemas.microsoft.com/office/powerpoint/2010/main" val="5489625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8" y="353684"/>
            <a:ext cx="6636591" cy="1095554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Основные этапы </a:t>
            </a:r>
            <a:br>
              <a:rPr lang="ru-RU" sz="2800" dirty="0" smtClean="0"/>
            </a:br>
            <a:r>
              <a:rPr lang="ru-RU" sz="2800" dirty="0" smtClean="0"/>
              <a:t>психодиагностического обследования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98" y="1718630"/>
            <a:ext cx="6347715" cy="4880473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300" dirty="0" smtClean="0">
                <a:solidFill>
                  <a:schemeClr val="tx1"/>
                </a:solidFill>
              </a:rPr>
              <a:t>Сбор психологического анамнеза (сведения об особенностях родительской семьи, особенностях развития, состояния здоровья, интересах и увлечениях и т.д.).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300" dirty="0" smtClean="0">
                <a:solidFill>
                  <a:schemeClr val="tx1"/>
                </a:solidFill>
              </a:rPr>
              <a:t>Формулировка гипотезы обследования с выходом на предварительный психологический диагноз, ее уточнение и корректировка в процессе обследования.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300" dirty="0" smtClean="0">
                <a:solidFill>
                  <a:schemeClr val="tx1"/>
                </a:solidFill>
              </a:rPr>
              <a:t>Непосредственно сама процедура обследования с использованием диагностических методик, адекватных возрасту и возможностям ребенка.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300" dirty="0" smtClean="0">
                <a:solidFill>
                  <a:schemeClr val="tx1"/>
                </a:solidFill>
              </a:rPr>
              <a:t>Обработка полученных результатов и  их анализ;  сопоставление с гипотезой и предварительным психологическим диагнозом.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300" dirty="0" smtClean="0">
                <a:solidFill>
                  <a:schemeClr val="tx1"/>
                </a:solidFill>
              </a:rPr>
              <a:t>Итоговая постановка психологического диагноза с учетом полученных результатов, определение вероятного прогноза развития, а также методов междисциплинарного сопровождения ребенка и коррекции его развития.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8" y="258792"/>
            <a:ext cx="6347715" cy="154412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Требования к методикам психодиагностического обследования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98" y="2137272"/>
            <a:ext cx="6347715" cy="395297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Методики должны соответствовать возрастным особенностям детей и подростков.</a:t>
            </a:r>
          </a:p>
          <a:p>
            <a:pPr marL="514350" indent="-514350"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Методики должны быть научно проверенными, </a:t>
            </a:r>
            <a:r>
              <a:rPr lang="ru-RU" sz="1800" dirty="0" err="1" smtClean="0">
                <a:solidFill>
                  <a:schemeClr val="tx1"/>
                </a:solidFill>
              </a:rPr>
              <a:t>валидными</a:t>
            </a:r>
            <a:r>
              <a:rPr lang="ru-RU" sz="1800" dirty="0" smtClean="0">
                <a:solidFill>
                  <a:schemeClr val="tx1"/>
                </a:solidFill>
              </a:rPr>
              <a:t>, точными и надежными.</a:t>
            </a:r>
          </a:p>
          <a:p>
            <a:pPr marL="514350" indent="-514350"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Количество используемых методик (психодиагностический блок методик) должно учитывать возрастные особенности работоспособности детей и подростков.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8" y="370936"/>
            <a:ext cx="6347715" cy="974785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Основные требования, предъявляемые к проведению психодиагностического обследования детей и подростков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8305" y="1333041"/>
            <a:ext cx="7755874" cy="5100809"/>
          </a:xfrm>
        </p:spPr>
        <p:txBody>
          <a:bodyPr>
            <a:no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ru-RU" sz="1750" dirty="0" smtClean="0">
                <a:solidFill>
                  <a:schemeClr val="tx1"/>
                </a:solidFill>
              </a:rPr>
              <a:t>Результаты диагностического обследования ни при каких условиях не должны использоваться во вред ребенку и </a:t>
            </a:r>
            <a:r>
              <a:rPr lang="ru-RU" sz="1750" dirty="0" smtClean="0">
                <a:solidFill>
                  <a:schemeClr val="tx1"/>
                </a:solidFill>
              </a:rPr>
              <a:t>подростку.</a:t>
            </a:r>
            <a:endParaRPr lang="ru-RU" sz="1750" dirty="0" smtClean="0">
              <a:solidFill>
                <a:schemeClr val="tx1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1750" dirty="0" smtClean="0">
                <a:solidFill>
                  <a:schemeClr val="tx1"/>
                </a:solidFill>
              </a:rPr>
              <a:t>Диагностика детей может и должна производиться только с согласия самих детей, подростков  и письменного согласия их </a:t>
            </a:r>
            <a:r>
              <a:rPr lang="ru-RU" sz="1750" dirty="0" smtClean="0">
                <a:solidFill>
                  <a:schemeClr val="tx1"/>
                </a:solidFill>
              </a:rPr>
              <a:t>родителей.</a:t>
            </a:r>
            <a:endParaRPr lang="ru-RU" sz="1750" dirty="0" smtClean="0">
              <a:solidFill>
                <a:schemeClr val="tx1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1750" dirty="0" smtClean="0">
                <a:solidFill>
                  <a:schemeClr val="tx1"/>
                </a:solidFill>
              </a:rPr>
              <a:t>Родители, за исключением тех, кто по закону был лишен родительских прав, могут знать результаты диагностического обследования своих детей, а также те выводы, которые специалистом сделаны на их </a:t>
            </a:r>
            <a:r>
              <a:rPr lang="ru-RU" sz="1750" dirty="0" smtClean="0">
                <a:solidFill>
                  <a:schemeClr val="tx1"/>
                </a:solidFill>
              </a:rPr>
              <a:t>основе.</a:t>
            </a:r>
            <a:endParaRPr lang="ru-RU" sz="1750" dirty="0" smtClean="0">
              <a:solidFill>
                <a:schemeClr val="tx1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1750" dirty="0" smtClean="0">
                <a:solidFill>
                  <a:schemeClr val="tx1"/>
                </a:solidFill>
              </a:rPr>
              <a:t>Результаты диагностического обследования без учета многих других факторов (состояние здоровья, </a:t>
            </a:r>
            <a:r>
              <a:rPr lang="ru-RU" sz="1750" dirty="0" err="1" smtClean="0">
                <a:solidFill>
                  <a:schemeClr val="tx1"/>
                </a:solidFill>
              </a:rPr>
              <a:t>метеозависимость</a:t>
            </a:r>
            <a:r>
              <a:rPr lang="ru-RU" sz="1750" dirty="0" smtClean="0">
                <a:solidFill>
                  <a:schemeClr val="tx1"/>
                </a:solidFill>
              </a:rPr>
              <a:t>, семейная ситуация…) и без принятия в расчет мнения педагогов и родителей не могут служить основанием для определения судьбы ребенка и заключения о возможности его обучения и </a:t>
            </a:r>
            <a:r>
              <a:rPr lang="ru-RU" sz="1750" dirty="0" smtClean="0">
                <a:solidFill>
                  <a:schemeClr val="tx1"/>
                </a:solidFill>
              </a:rPr>
              <a:t>воспитания.</a:t>
            </a:r>
            <a:endParaRPr lang="ru-RU" sz="1750" dirty="0" smtClean="0">
              <a:solidFill>
                <a:schemeClr val="tx1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ru-RU" sz="1750" dirty="0" smtClean="0">
                <a:solidFill>
                  <a:schemeClr val="tx1"/>
                </a:solidFill>
              </a:rPr>
              <a:t>Психодиагностика детей должна проводиться в тесном сотрудничестве психолога, воспитателя, учителя</a:t>
            </a:r>
            <a:r>
              <a:rPr lang="ru-RU" sz="1750" dirty="0" smtClean="0">
                <a:solidFill>
                  <a:schemeClr val="tx1"/>
                </a:solidFill>
              </a:rPr>
              <a:t>.</a:t>
            </a:r>
            <a:endParaRPr lang="ru-RU" sz="175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8" y="215660"/>
            <a:ext cx="6347715" cy="132846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Правила проведения группового психодиагностического обследования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98" y="1664898"/>
            <a:ext cx="6347715" cy="4581666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 smtClean="0">
                <a:solidFill>
                  <a:schemeClr val="tx1"/>
                </a:solidFill>
              </a:rPr>
              <a:t>психологии и педагогике преобладают групповые тесты, так как они являются наиболее экономными для специалиста. Следует, однако, помнить, что данные групповых тестов никогда не бывают абсолютно достоверными, особенно в случае низкого результата. Существует множество причин, приводящих к неадекватному снижению тестовых показателей: неблагоприятное нервно-психическое состояние ребенка в момент обследования; случайные отвлечения внимания, вызванные поведением других детей, и др. Следовательно, на основе результатов тестирования не должны делаться окончательные выводы, отрицательно характеризующие оцениваемый уровень.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8" y="396816"/>
            <a:ext cx="6347715" cy="131121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Правила проведения группового психодиагностического обследования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54514" y="1810092"/>
            <a:ext cx="7025091" cy="4844095"/>
          </a:xfrm>
        </p:spPr>
        <p:txBody>
          <a:bodyPr>
            <a:normAutofit fontScale="62500" lnSpcReduction="20000"/>
          </a:bodyPr>
          <a:lstStyle/>
          <a:p>
            <a:r>
              <a:rPr lang="ru-RU" sz="2500" dirty="0" smtClean="0">
                <a:solidFill>
                  <a:schemeClr val="tx1"/>
                </a:solidFill>
              </a:rPr>
              <a:t>Процедуру психологического обследования желательно проводить в первой половине дня в период с 9 до 12 часов (максимум – до 16:00), желательно во вторник или среду, когда наблюдается максимальный в течение недели уровень работоспособности детей и подростков.</a:t>
            </a:r>
          </a:p>
          <a:p>
            <a:r>
              <a:rPr lang="ru-RU" sz="2500" dirty="0" smtClean="0">
                <a:solidFill>
                  <a:schemeClr val="tx1"/>
                </a:solidFill>
              </a:rPr>
              <a:t>Общая </a:t>
            </a:r>
            <a:r>
              <a:rPr lang="ru-RU" sz="2500" dirty="0" smtClean="0">
                <a:solidFill>
                  <a:schemeClr val="tx1"/>
                </a:solidFill>
              </a:rPr>
              <a:t>продолжительность работы детей старшего дошкольного возраста  на одном занятии - не более 40-45 минут. Младшего школьного – не более 60-ти минут. Подростков – не более 80-ти минут (1 час 20 минут). </a:t>
            </a:r>
          </a:p>
          <a:p>
            <a:r>
              <a:rPr lang="ru-RU" sz="2500" dirty="0" smtClean="0">
                <a:solidFill>
                  <a:schemeClr val="tx1"/>
                </a:solidFill>
              </a:rPr>
              <a:t>Если ребенок не справляется с общим темпом работы или отказывается ее выполнять при фронтальном обследовании, рекомендуется подвергнуть его индивидуальной проверке.</a:t>
            </a:r>
          </a:p>
          <a:p>
            <a:r>
              <a:rPr lang="ru-RU" sz="2500" dirty="0" smtClean="0">
                <a:solidFill>
                  <a:schemeClr val="tx1"/>
                </a:solidFill>
              </a:rPr>
              <a:t>При групповой форме диагностического обследования сажаем по одному ребенку за парту; причем рассаживаем детей в шахматном порядке.</a:t>
            </a:r>
          </a:p>
          <a:p>
            <a:r>
              <a:rPr lang="ru-RU" sz="2500" dirty="0" smtClean="0">
                <a:solidFill>
                  <a:schemeClr val="tx1"/>
                </a:solidFill>
              </a:rPr>
              <a:t>Важным является переход взрослого с позиции обучающего на позицию человека, проводящего диагностику. Это наиболее важно для педагогов, проводящих диагностику. Если в процессе повседневной работы основная цель - научить, добиться правильного ответа в данный момент, то в процессе проведения диагностики - получить достоверные данные об особенностях развития ребенка</a:t>
            </a:r>
            <a:r>
              <a:rPr lang="ru-RU" sz="2500" dirty="0" smtClean="0">
                <a:solidFill>
                  <a:schemeClr val="tx1"/>
                </a:solidFill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8" y="241540"/>
            <a:ext cx="6347715" cy="1475117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Трудности, наиболее часто возникающие при проведении психологической диагностики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98" y="1889185"/>
            <a:ext cx="6347715" cy="3498663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Трудности контактов с незнакомыми взрослыми (порой это зависит не от ребенка, а от его собеседников</a:t>
            </a:r>
            <a:r>
              <a:rPr lang="ru-RU" dirty="0" smtClean="0">
                <a:solidFill>
                  <a:schemeClr val="tx1"/>
                </a:solidFill>
              </a:rPr>
              <a:t>).</a:t>
            </a:r>
            <a:endParaRPr lang="ru-RU" dirty="0" smtClean="0">
              <a:solidFill>
                <a:schemeClr val="tx1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Боязнь плохих результатов (и родители и педагоги часто пугают детей «экзаменом</a:t>
            </a:r>
            <a:r>
              <a:rPr lang="ru-RU" dirty="0" smtClean="0">
                <a:solidFill>
                  <a:schemeClr val="tx1"/>
                </a:solidFill>
              </a:rPr>
              <a:t>»).</a:t>
            </a:r>
            <a:endParaRPr lang="ru-RU" dirty="0" smtClean="0">
              <a:solidFill>
                <a:schemeClr val="tx1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Неспособность  обследуемого (по разным причинам) сосредоточиться, сконцентрировать </a:t>
            </a:r>
            <a:r>
              <a:rPr lang="ru-RU" dirty="0" smtClean="0">
                <a:solidFill>
                  <a:schemeClr val="tx1"/>
                </a:solidFill>
              </a:rPr>
              <a:t>внимание.</a:t>
            </a:r>
            <a:endParaRPr lang="ru-RU" dirty="0" smtClean="0">
              <a:solidFill>
                <a:schemeClr val="tx1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Индивидуальные особенности деятельности (например, очень медленный темп работы).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0" y="1733180"/>
            <a:ext cx="7344816" cy="24892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>
            <a:defPPr>
              <a:defRPr lang="ru-RU"/>
            </a:defPPr>
            <a:lvl1pPr algn="ctr">
              <a:lnSpc>
                <a:spcPct val="100000"/>
              </a:lnSpc>
              <a:spcBef>
                <a:spcPct val="0"/>
              </a:spcBef>
              <a:buNone/>
              <a:defRPr sz="3600" b="1" cap="all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ru-RU" dirty="0" smtClean="0"/>
              <a:t>Диагностика как этап Проекта опытно-экспериментальной работы  ДД(Ю)Т 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4205" y="4822888"/>
            <a:ext cx="734813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Федоренко Светлана Сергеевна,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методист, координатор ОЭР,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кандидат филологических наук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78073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Экспериментальная площадка Санкт-Петербурга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09599" y="1883884"/>
            <a:ext cx="6347714" cy="3128791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Тема</a:t>
            </a:r>
            <a:r>
              <a:rPr lang="ru-RU" dirty="0" smtClean="0">
                <a:solidFill>
                  <a:schemeClr val="tx1"/>
                </a:solidFill>
              </a:rPr>
              <a:t>: Формирование условий для развития социальной активности детей и подростков в деятельности клубного объединения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 системе дополнительного образования детей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Сроки:</a:t>
            </a:r>
            <a:r>
              <a:rPr lang="ru-RU" dirty="0" smtClean="0">
                <a:solidFill>
                  <a:schemeClr val="tx1"/>
                </a:solidFill>
              </a:rPr>
              <a:t> 2016 – 2018 гг. </a:t>
            </a:r>
          </a:p>
          <a:p>
            <a:pPr lvl="0"/>
            <a:r>
              <a:rPr lang="ru-RU" b="1" dirty="0" smtClean="0">
                <a:solidFill>
                  <a:schemeClr val="tx1"/>
                </a:solidFill>
              </a:rPr>
              <a:t>Цель исследования</a:t>
            </a:r>
            <a:r>
              <a:rPr lang="ru-RU" dirty="0" smtClean="0">
                <a:solidFill>
                  <a:schemeClr val="tx1"/>
                </a:solidFill>
              </a:rPr>
              <a:t>:  разработка и практическая апробация личностно-ориентированной модели развития социальной активности детей и подростков средствами клубной деятельности.</a:t>
            </a:r>
          </a:p>
          <a:p>
            <a:pPr lvl="0"/>
            <a:r>
              <a:rPr lang="ru-RU" b="1" dirty="0" smtClean="0">
                <a:solidFill>
                  <a:schemeClr val="tx1"/>
                </a:solidFill>
              </a:rPr>
              <a:t>Этапы</a:t>
            </a:r>
            <a:r>
              <a:rPr lang="ru-RU" dirty="0" smtClean="0">
                <a:solidFill>
                  <a:schemeClr val="tx1"/>
                </a:solidFill>
              </a:rPr>
              <a:t>: </a:t>
            </a:r>
          </a:p>
          <a:p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697735" y="4720727"/>
          <a:ext cx="6096000" cy="2137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3649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 диагностики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9" y="1498294"/>
            <a:ext cx="6347714" cy="492454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Цель: </a:t>
            </a:r>
            <a:r>
              <a:rPr lang="ru-RU" dirty="0" smtClean="0">
                <a:solidFill>
                  <a:schemeClr val="tx1"/>
                </a:solidFill>
              </a:rPr>
              <a:t>исследование предпосылок формирования социальной активности подростков, в том числе, условий семейного воспитания с точки зрения развития социальной активности детей.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Метод: </a:t>
            </a:r>
            <a:r>
              <a:rPr lang="ru-RU" dirty="0" smtClean="0">
                <a:solidFill>
                  <a:schemeClr val="tx1"/>
                </a:solidFill>
              </a:rPr>
              <a:t>анкетирование детей и родителей, в том числе посредством «семейного пакета».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Ожидаемые результаты: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результаты диагностики, позволяющие судить о состоянии проблемы (о степень </a:t>
            </a:r>
            <a:r>
              <a:rPr lang="ru-RU" dirty="0" err="1" smtClean="0">
                <a:solidFill>
                  <a:schemeClr val="tx1"/>
                </a:solidFill>
              </a:rPr>
              <a:t>сформированности</a:t>
            </a:r>
            <a:r>
              <a:rPr lang="ru-RU" dirty="0" smtClean="0">
                <a:solidFill>
                  <a:schemeClr val="tx1"/>
                </a:solidFill>
              </a:rPr>
              <a:t> социальной активности, степени ее зависимости от индивидуально-личностных особенностей и традиций семейного воспитания) и о социальном запросе по теме ОЭР (интересы относительно </a:t>
            </a:r>
            <a:r>
              <a:rPr lang="ru-RU" dirty="0" err="1" smtClean="0">
                <a:solidFill>
                  <a:schemeClr val="tx1"/>
                </a:solidFill>
              </a:rPr>
              <a:t>досуговой</a:t>
            </a:r>
            <a:r>
              <a:rPr lang="ru-RU" dirty="0" smtClean="0">
                <a:solidFill>
                  <a:schemeClr val="tx1"/>
                </a:solidFill>
              </a:rPr>
              <a:t> деятельности);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предварительная модель клуба «Ориентир»;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договора о сотрудничестве со школами-партнерами.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социальной активности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9" y="1983036"/>
            <a:ext cx="6347714" cy="4058327"/>
          </a:xfrm>
        </p:spPr>
        <p:txBody>
          <a:bodyPr>
            <a:normAutofit fontScale="92500" lnSpcReduction="20000"/>
          </a:bodyPr>
          <a:lstStyle/>
          <a:p>
            <a:r>
              <a:rPr lang="ru-RU" sz="1900" b="1" dirty="0" smtClean="0">
                <a:solidFill>
                  <a:schemeClr val="tx1"/>
                </a:solidFill>
              </a:rPr>
              <a:t>Социальная активность </a:t>
            </a:r>
            <a:r>
              <a:rPr lang="ru-RU" sz="1900" dirty="0" smtClean="0">
                <a:solidFill>
                  <a:schemeClr val="tx1"/>
                </a:solidFill>
              </a:rPr>
              <a:t>- это сложное интегративное качество личности, которое проявляется в инициативной, направленной, социально значимой деятельности, готовности действовать, развивая себя и других как личность, что является условием самоопределения человека в обществе.</a:t>
            </a:r>
          </a:p>
          <a:p>
            <a:r>
              <a:rPr lang="ru-RU" sz="1900" b="1" dirty="0" smtClean="0">
                <a:solidFill>
                  <a:schemeClr val="tx1"/>
                </a:solidFill>
              </a:rPr>
              <a:t>Критерии социальной активности: </a:t>
            </a:r>
          </a:p>
          <a:p>
            <a:pPr lvl="0">
              <a:buFont typeface="Arial" pitchFamily="34" charset="0"/>
              <a:buChar char="•"/>
            </a:pPr>
            <a:r>
              <a:rPr lang="ru-RU" sz="1900" dirty="0" smtClean="0">
                <a:solidFill>
                  <a:schemeClr val="tx1"/>
                </a:solidFill>
              </a:rPr>
              <a:t>целеустремленность,</a:t>
            </a:r>
          </a:p>
          <a:p>
            <a:pPr lvl="0">
              <a:buFont typeface="Arial" pitchFamily="34" charset="0"/>
              <a:buChar char="•"/>
            </a:pPr>
            <a:r>
              <a:rPr lang="ru-RU" sz="1900" dirty="0" smtClean="0">
                <a:solidFill>
                  <a:schemeClr val="tx1"/>
                </a:solidFill>
              </a:rPr>
              <a:t>инициативность, </a:t>
            </a:r>
          </a:p>
          <a:p>
            <a:pPr lvl="0">
              <a:buFont typeface="Arial" pitchFamily="34" charset="0"/>
              <a:buChar char="•"/>
            </a:pPr>
            <a:r>
              <a:rPr lang="ru-RU" sz="1900" dirty="0" smtClean="0">
                <a:solidFill>
                  <a:schemeClr val="tx1"/>
                </a:solidFill>
              </a:rPr>
              <a:t>ответственность,</a:t>
            </a:r>
          </a:p>
          <a:p>
            <a:pPr lvl="0">
              <a:buFont typeface="Arial" pitchFamily="34" charset="0"/>
              <a:buChar char="•"/>
            </a:pPr>
            <a:r>
              <a:rPr lang="ru-RU" sz="1900" dirty="0" err="1" smtClean="0">
                <a:solidFill>
                  <a:schemeClr val="tx1"/>
                </a:solidFill>
              </a:rPr>
              <a:t>мотивированность</a:t>
            </a:r>
            <a:r>
              <a:rPr lang="ru-RU" sz="1900" dirty="0" smtClean="0">
                <a:solidFill>
                  <a:schemeClr val="tx1"/>
                </a:solidFill>
              </a:rPr>
              <a:t> на собственную систему Я,</a:t>
            </a:r>
          </a:p>
          <a:p>
            <a:pPr lvl="0">
              <a:buFont typeface="Arial" pitchFamily="34" charset="0"/>
              <a:buChar char="•"/>
            </a:pPr>
            <a:r>
              <a:rPr lang="ru-RU" sz="1900" dirty="0" smtClean="0">
                <a:solidFill>
                  <a:schemeClr val="tx1"/>
                </a:solidFill>
              </a:rPr>
              <a:t>направленность на другого (коммуникативный блок),</a:t>
            </a:r>
          </a:p>
          <a:p>
            <a:pPr lvl="0">
              <a:buFont typeface="Arial" pitchFamily="34" charset="0"/>
              <a:buChar char="•"/>
            </a:pPr>
            <a:r>
              <a:rPr lang="ru-RU" sz="1900" dirty="0" smtClean="0">
                <a:solidFill>
                  <a:schemeClr val="tx1"/>
                </a:solidFill>
              </a:rPr>
              <a:t>направленность на социум.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анкет для подростков 12-16 лет и их родителей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9" y="2049138"/>
            <a:ext cx="6347714" cy="399222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Анкета для подростков (30-45 мин.):</a:t>
            </a:r>
          </a:p>
          <a:p>
            <a:r>
              <a:rPr lang="ru-RU" dirty="0" smtClean="0"/>
              <a:t>Блок № 1: социальная активность;</a:t>
            </a:r>
          </a:p>
          <a:p>
            <a:r>
              <a:rPr lang="ru-RU" dirty="0" smtClean="0"/>
              <a:t>Блок № 2: интересы  в отношении </a:t>
            </a:r>
            <a:r>
              <a:rPr lang="ru-RU" dirty="0" err="1" smtClean="0"/>
              <a:t>досуговой</a:t>
            </a:r>
            <a:r>
              <a:rPr lang="ru-RU" dirty="0" smtClean="0"/>
              <a:t> деятельности;</a:t>
            </a:r>
          </a:p>
          <a:p>
            <a:r>
              <a:rPr lang="ru-RU" dirty="0" smtClean="0"/>
              <a:t>Блок № 3: социальная активность и интересы подростков (открытые вопросы);</a:t>
            </a:r>
          </a:p>
          <a:p>
            <a:r>
              <a:rPr lang="ru-RU" dirty="0" smtClean="0"/>
              <a:t>Блок № 4: </a:t>
            </a:r>
            <a:r>
              <a:rPr lang="ru-RU" dirty="0" err="1" smtClean="0"/>
              <a:t>индивидуально-личностые</a:t>
            </a:r>
            <a:r>
              <a:rPr lang="ru-RU" dirty="0" smtClean="0"/>
              <a:t> особенности.</a:t>
            </a:r>
          </a:p>
          <a:p>
            <a:pPr>
              <a:buNone/>
            </a:pPr>
            <a:r>
              <a:rPr lang="ru-RU" b="1" dirty="0" smtClean="0"/>
              <a:t>Анкета для родителей (15 мин.)</a:t>
            </a:r>
            <a:r>
              <a:rPr lang="ru-RU" dirty="0" smtClean="0"/>
              <a:t>:</a:t>
            </a:r>
          </a:p>
          <a:p>
            <a:r>
              <a:rPr lang="ru-RU" dirty="0" smtClean="0"/>
              <a:t>Единственный блок вопросов, позволяющих выявить условия формирования в семье социальной активности детей, а также социальную активность самого родителя. 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действий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9" y="1421175"/>
            <a:ext cx="6347714" cy="50126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Для педагогов ДД(Ю)Т Московского района: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сообщить, </a:t>
            </a:r>
            <a:r>
              <a:rPr lang="ru-RU" dirty="0" smtClean="0">
                <a:solidFill>
                  <a:schemeClr val="tx1"/>
                </a:solidFill>
              </a:rPr>
              <a:t>сколько анкет для подростков, сколько анкет для родителей вам необходимо;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до конца марта получить анкеты и бланки согласия родителей в методическом отделе;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до конца апреля принести заполненные анкеты(если остались незаполненные, вернуть чистые).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Для педагогов других учреждений: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получить </a:t>
            </a:r>
            <a:r>
              <a:rPr lang="ru-RU" dirty="0" smtClean="0">
                <a:solidFill>
                  <a:schemeClr val="tx1"/>
                </a:solidFill>
              </a:rPr>
              <a:t>по одному экземпляру  анкет и бланка согласия родителей;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самостоятельно размножить в нужном количестве;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до конца апреля принести заполненные анкеты;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до конца учебного года решить вопрос с договором о сотрудничестве.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действий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9" y="1421175"/>
            <a:ext cx="6347714" cy="48143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Для всех: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до конца учебного года обратиться за результатами в методический отдел ДД(Ю)Т Московского района (по желанию);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осенью планировать участие в конференции по результатам исследования (в качестве слушателя или выступающего).  </a:t>
            </a:r>
          </a:p>
          <a:p>
            <a:pPr>
              <a:buNone/>
            </a:pPr>
            <a:endParaRPr lang="ru-RU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chemeClr val="tx1"/>
                </a:solidFill>
              </a:rPr>
              <a:t>Справки по телефону: 371-37-90 (</a:t>
            </a:r>
            <a:r>
              <a:rPr lang="ru-RU" i="1" dirty="0" err="1" smtClean="0">
                <a:solidFill>
                  <a:schemeClr val="tx1"/>
                </a:solidFill>
              </a:rPr>
              <a:t>доб</a:t>
            </a:r>
            <a:r>
              <a:rPr lang="ru-RU" i="1" dirty="0" smtClean="0">
                <a:solidFill>
                  <a:schemeClr val="tx1"/>
                </a:solidFill>
              </a:rPr>
              <a:t>. 106) – методический отдел, 21 </a:t>
            </a:r>
            <a:r>
              <a:rPr lang="ru-RU" i="1" dirty="0" err="1" smtClean="0">
                <a:solidFill>
                  <a:schemeClr val="tx1"/>
                </a:solidFill>
              </a:rPr>
              <a:t>каб</a:t>
            </a:r>
            <a:r>
              <a:rPr lang="ru-RU" i="1" dirty="0" smtClean="0">
                <a:solidFill>
                  <a:schemeClr val="tx1"/>
                </a:solidFill>
              </a:rPr>
              <a:t>., 2 этаж.</a:t>
            </a:r>
          </a:p>
          <a:p>
            <a:pPr>
              <a:buNone/>
            </a:pPr>
            <a:r>
              <a:rPr lang="ru-RU" i="1" dirty="0" smtClean="0">
                <a:solidFill>
                  <a:schemeClr val="tx1"/>
                </a:solidFill>
              </a:rPr>
              <a:t>Контактное лицо: Федоренко Светлана Сергеевна, </a:t>
            </a:r>
            <a:r>
              <a:rPr lang="en-US" i="1" dirty="0" smtClean="0">
                <a:solidFill>
                  <a:schemeClr val="tx1"/>
                </a:solidFill>
                <a:hlinkClick r:id="rId2"/>
              </a:rPr>
              <a:t>svetlafedoren@yandex.ru</a:t>
            </a:r>
            <a:endParaRPr lang="en-US" i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0" y="2104221"/>
            <a:ext cx="7344816" cy="17847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>
            <a:defPPr>
              <a:defRPr lang="ru-RU"/>
            </a:defPPr>
            <a:lvl1pPr algn="ctr">
              <a:lnSpc>
                <a:spcPct val="100000"/>
              </a:lnSpc>
              <a:spcBef>
                <a:spcPct val="0"/>
              </a:spcBef>
              <a:buNone/>
              <a:defRPr sz="3600" b="1" cap="all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ru-RU" dirty="0" smtClean="0"/>
              <a:t>Особенности проведения психодиагностических обследований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4205" y="4822888"/>
            <a:ext cx="734813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Зверева Светлана Викторовна,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научный руководитель,</a:t>
            </a:r>
          </a:p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доктор психологических наук, доцент</a:t>
            </a:r>
            <a:endParaRPr lang="ru-RU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78073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732</TotalTime>
  <Words>1068</Words>
  <Application>Microsoft Office PowerPoint</Application>
  <PresentationFormat>Экран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Грань</vt:lpstr>
      <vt:lpstr>Слайд 1</vt:lpstr>
      <vt:lpstr>Слайд 2</vt:lpstr>
      <vt:lpstr>Экспериментальная площадка Санкт-Петербурга </vt:lpstr>
      <vt:lpstr>Цели и задачи диагностики</vt:lpstr>
      <vt:lpstr>Понятие социальной активности</vt:lpstr>
      <vt:lpstr>Структура анкет для подростков 12-16 лет и их родителей</vt:lpstr>
      <vt:lpstr>Алгоритм действий</vt:lpstr>
      <vt:lpstr>Алгоритм действий</vt:lpstr>
      <vt:lpstr>Слайд 9</vt:lpstr>
      <vt:lpstr>Основные этапы  психодиагностического обследования</vt:lpstr>
      <vt:lpstr>Требования к методикам психодиагностического обследования</vt:lpstr>
      <vt:lpstr>Основные требования, предъявляемые к проведению психодиагностического обследования детей и подростков</vt:lpstr>
      <vt:lpstr>Правила проведения группового психодиагностического обследования</vt:lpstr>
      <vt:lpstr>Правила проведения группового психодиагностического обследования</vt:lpstr>
      <vt:lpstr>Трудности, наиболее часто возникающие при проведении психологической диагностики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Inform</dc:creator>
  <cp:lastModifiedBy>metod</cp:lastModifiedBy>
  <cp:revision>86</cp:revision>
  <dcterms:created xsi:type="dcterms:W3CDTF">2016-02-03T12:28:23Z</dcterms:created>
  <dcterms:modified xsi:type="dcterms:W3CDTF">2016-03-24T11:25:33Z</dcterms:modified>
</cp:coreProperties>
</file>